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dCaYetXUzPxOdmJUnRb5XTX4x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b9bd4324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ab9bd432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7299b926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37299b9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8a9f6e68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38a9f6e6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9e99dd54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19e99dd5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9e99dd54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19e99dd54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9e99dd54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19e99dd54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9e99dd548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19e99dd548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9e99dd548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19e99dd548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9e99dd548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19e99dd5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70f2d02e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2e70f2d0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70f2d02e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2e70f2d02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https://www.programiz.com/sql/online-compiler/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b9bd4324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ab9bd432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https://www.programiz.com/sql/online-compiler/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0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0"/>
          <p:cNvSpPr txBox="1"/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3" name="Google Shape;13;p40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40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bright)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9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9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9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hite)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1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1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51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5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1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2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b="1" sz="1200">
                <a:solidFill>
                  <a:srgbClr val="294667"/>
                </a:solidFill>
              </a:defRPr>
            </a:lvl1pPr>
          </a:lstStyle>
          <a:p/>
        </p:txBody>
      </p:sp>
      <p:sp>
        <p:nvSpPr>
          <p:cNvPr id="87" name="Google Shape;87;p52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- Text right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5"/>
          <p:cNvSpPr txBox="1"/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" type="body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/>
        </p:txBody>
      </p:sp>
      <p:cxnSp>
        <p:nvCxnSpPr>
          <p:cNvPr id="93" name="Google Shape;93;p45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4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 - 2 columns right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7"/>
          <p:cNvSpPr txBox="1"/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102" name="Google Shape;102;p47"/>
          <p:cNvSpPr txBox="1"/>
          <p:nvPr>
            <p:ph idx="2" type="body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103" name="Google Shape;103;p47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4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 - 2 columns left">
  <p:cSld name="TITLE_AND_TWO_COLUMNS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1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1"/>
          <p:cNvSpPr txBox="1"/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" type="body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2" type="body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41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hite)">
  <p:cSld name="BLANK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6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blue)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5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0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>
            <a:off x="4303650" y="0"/>
            <a:ext cx="536700" cy="8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4"/>
          <p:cNvSpPr txBox="1"/>
          <p:nvPr/>
        </p:nvSpPr>
        <p:spPr>
          <a:xfrm>
            <a:off x="3593400" y="20866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29466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6000" u="none" cap="none" strike="noStrike">
              <a:solidFill>
                <a:srgbClr val="2946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3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3"/>
          <p:cNvSpPr txBox="1"/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43"/>
          <p:cNvSpPr txBox="1"/>
          <p:nvPr>
            <p:ph idx="1" type="subTitle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/>
        </p:txBody>
      </p:sp>
      <p:sp>
        <p:nvSpPr>
          <p:cNvPr id="54" name="Google Shape;54;p43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43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- Text left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8"/>
          <p:cNvSpPr txBox="1"/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1" name="Google Shape;61;p48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4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8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9e99dd548_0_1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19e99dd548_0_1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67" name="Google Shape;67;g219e99dd548_0_1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219e99dd548_0_1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219e99dd548_0_1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Base Management</a:t>
            </a:r>
            <a:endParaRPr/>
          </a:p>
        </p:txBody>
      </p:sp>
      <p:grpSp>
        <p:nvGrpSpPr>
          <p:cNvPr id="110" name="Google Shape;110;p1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111" name="Google Shape;111;p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b9bd43244_0_6"/>
          <p:cNvSpPr txBox="1"/>
          <p:nvPr>
            <p:ph type="ctrTitle"/>
          </p:nvPr>
        </p:nvSpPr>
        <p:spPr>
          <a:xfrm>
            <a:off x="5100525" y="37133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WHERE conditions</a:t>
            </a:r>
            <a:endParaRPr/>
          </a:p>
        </p:txBody>
      </p:sp>
      <p:sp>
        <p:nvSpPr>
          <p:cNvPr id="175" name="Google Shape;175;g2ab9bd43244_0_6"/>
          <p:cNvSpPr txBox="1"/>
          <p:nvPr>
            <p:ph idx="1" type="subTitle"/>
          </p:nvPr>
        </p:nvSpPr>
        <p:spPr>
          <a:xfrm>
            <a:off x="4622425" y="670175"/>
            <a:ext cx="44379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1" lang="en"/>
            </a:b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SELECT * FROM Customers WHERE NOT City='Berlin' OR City='München';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76" name="Google Shape;176;g2ab9bd43244_0_6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4866368" y="1773925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chemeClr val="lt1"/>
                </a:solidFill>
              </a:rPr>
              <a:t>Update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59575" y="1620500"/>
            <a:ext cx="44925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UPDATE</a:t>
            </a:r>
            <a:r>
              <a:rPr lang="en"/>
              <a:t> Customers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SET</a:t>
            </a:r>
            <a:r>
              <a:rPr lang="en"/>
              <a:t> ContactName = 'affid', City= 'KTM'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WHERE CustomerID = 1;</a:t>
            </a:r>
            <a:endParaRPr/>
          </a:p>
        </p:txBody>
      </p:sp>
      <p:sp>
        <p:nvSpPr>
          <p:cNvPr id="183" name="Google Shape;183;p9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‹#›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7299b9265_0_0"/>
          <p:cNvSpPr txBox="1"/>
          <p:nvPr>
            <p:ph type="title"/>
          </p:nvPr>
        </p:nvSpPr>
        <p:spPr>
          <a:xfrm>
            <a:off x="482543" y="1557875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/>
              <a:t>Delete</a:t>
            </a:r>
            <a:endParaRPr sz="2600"/>
          </a:p>
        </p:txBody>
      </p:sp>
      <p:sp>
        <p:nvSpPr>
          <p:cNvPr id="189" name="Google Shape;189;g237299b9265_0_0"/>
          <p:cNvSpPr txBox="1"/>
          <p:nvPr>
            <p:ph idx="1" type="body"/>
          </p:nvPr>
        </p:nvSpPr>
        <p:spPr>
          <a:xfrm>
            <a:off x="4873350" y="1208750"/>
            <a:ext cx="36924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DELETE FROM Customers WHERE CustomerName='Alfreds Futterkiste';</a:t>
            </a:r>
            <a:endParaRPr/>
          </a:p>
        </p:txBody>
      </p:sp>
      <p:sp>
        <p:nvSpPr>
          <p:cNvPr id="190" name="Google Shape;190;g237299b9265_0_0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‹#›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8a9f6e689_0_0"/>
          <p:cNvSpPr txBox="1"/>
          <p:nvPr>
            <p:ph idx="1" type="body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5000"/>
              <a:t>JOINS</a:t>
            </a:r>
            <a:endParaRPr sz="5000"/>
          </a:p>
        </p:txBody>
      </p:sp>
      <p:sp>
        <p:nvSpPr>
          <p:cNvPr id="196" name="Google Shape;196;g238a9f6e689_0_0"/>
          <p:cNvSpPr txBox="1"/>
          <p:nvPr>
            <p:ph idx="12" type="sldNum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9e99dd548_0_0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to Learn SQL JOINs | LearnSQL.com" id="202" name="Google Shape;202;g219e99dd54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43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9e99dd548_0_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g219e99dd54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950" y="0"/>
            <a:ext cx="5279500" cy="52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9e99dd548_0_1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g219e99dd548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72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9e99dd548_0_1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g219e99dd548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150" y="0"/>
            <a:ext cx="6322201" cy="5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9e99dd548_0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g219e99dd548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650" y="0"/>
            <a:ext cx="45065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9e99dd548_0_14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g219e99dd548_0_14"/>
          <p:cNvSpPr txBox="1"/>
          <p:nvPr/>
        </p:nvSpPr>
        <p:spPr>
          <a:xfrm>
            <a:off x="612500" y="1478750"/>
            <a:ext cx="815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* FROM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</a:t>
            </a:r>
            <a:r>
              <a:rPr lang="en" sz="2800"/>
              <a:t>LEFT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JOIN Orders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Customers.customer_id = Orders.customer_id;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542702" y="737725"/>
            <a:ext cx="3104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DataBase (DB)</a:t>
            </a:r>
            <a:endParaRPr/>
          </a:p>
        </p:txBody>
      </p:sp>
      <p:sp>
        <p:nvSpPr>
          <p:cNvPr id="123" name="Google Shape;123;p2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‹#›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472875" y="1587125"/>
            <a:ext cx="39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database is </a:t>
            </a:r>
            <a:r>
              <a:rPr b="0" i="0" lang="en" sz="1200" u="none" cap="none" strike="noStrik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an organized collection of structured information/data, typically stored electronically in a computer system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>
            <p:ph type="title"/>
          </p:nvPr>
        </p:nvSpPr>
        <p:spPr>
          <a:xfrm>
            <a:off x="472875" y="2479125"/>
            <a:ext cx="474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 Base Management System (DBMS)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542700" y="2854725"/>
            <a:ext cx="42513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Database management system is a software which is used to manage the database. For example: MySQL, Oracle, etc are a very popular commercial database which is used in different applications.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56250"/>
              </a:lnSpc>
              <a:spcBef>
                <a:spcPts val="15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provides protection and security to the database. In the case of multiple users, it also maintains data consistency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urpose of Database Management System - With Explanation" id="127" name="Google Shape;1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925" y="739464"/>
            <a:ext cx="3810800" cy="38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op Features of DBMS - InterviewBit"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63" y="324188"/>
            <a:ext cx="8612674" cy="449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50" y="225200"/>
            <a:ext cx="7501200" cy="46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perties of Transactions" id="143" name="Google Shape;143;g22e70f2d02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450" y="1112813"/>
            <a:ext cx="5773874" cy="29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2e70f2d02e_1_0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Transaction State</a:t>
            </a:r>
            <a:endParaRPr/>
          </a:p>
        </p:txBody>
      </p:sp>
      <p:sp>
        <p:nvSpPr>
          <p:cNvPr id="145" name="Google Shape;145;g22e70f2d02e_1_0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2e70f2d02e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50" y="225200"/>
            <a:ext cx="7501200" cy="46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1618125" y="2106275"/>
            <a:ext cx="5911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SELECT * FROM Customers</a:t>
            </a:r>
            <a:endParaRPr/>
          </a:p>
        </p:txBody>
      </p:sp>
      <p:sp>
        <p:nvSpPr>
          <p:cNvPr id="156" name="Google Shape;156;p5"/>
          <p:cNvSpPr txBox="1"/>
          <p:nvPr>
            <p:ph idx="12" type="sldNum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ctrTitle"/>
          </p:nvPr>
        </p:nvSpPr>
        <p:spPr>
          <a:xfrm>
            <a:off x="5100525" y="37133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WHERE conditions</a:t>
            </a:r>
            <a:endParaRPr/>
          </a:p>
        </p:txBody>
      </p:sp>
      <p:sp>
        <p:nvSpPr>
          <p:cNvPr id="162" name="Google Shape;162;p4"/>
          <p:cNvSpPr txBox="1"/>
          <p:nvPr>
            <p:ph idx="1" type="subTitle"/>
          </p:nvPr>
        </p:nvSpPr>
        <p:spPr>
          <a:xfrm>
            <a:off x="4622425" y="670175"/>
            <a:ext cx="44379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SELECT * FROM Customers WHERE City="Berlin";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SELECT * FROM Customers WHERE City="Berlin" AND Country = "Germany";</a:t>
            </a:r>
            <a:br>
              <a:rPr b="1" lang="en"/>
            </a:b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SELECT * FROM Customers WHERE City='Berlin' OR City='München';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63" name="Google Shape;163;p4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b9bd43244_0_0"/>
          <p:cNvSpPr txBox="1"/>
          <p:nvPr>
            <p:ph idx="1" type="body"/>
          </p:nvPr>
        </p:nvSpPr>
        <p:spPr>
          <a:xfrm>
            <a:off x="1618125" y="1306950"/>
            <a:ext cx="59112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SELECT * FROM Customers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WHERE last_name like 'D%' OR age IN (22,31,25);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9" name="Google Shape;169;g2ab9bd43244_0_0"/>
          <p:cNvSpPr txBox="1"/>
          <p:nvPr>
            <p:ph idx="12" type="sldNum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